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31" r:id="rId3"/>
    <p:sldId id="310" r:id="rId4"/>
    <p:sldId id="311" r:id="rId5"/>
    <p:sldId id="354" r:id="rId6"/>
    <p:sldId id="357" r:id="rId7"/>
    <p:sldId id="358" r:id="rId8"/>
    <p:sldId id="359" r:id="rId9"/>
    <p:sldId id="360" r:id="rId10"/>
    <p:sldId id="361" r:id="rId11"/>
    <p:sldId id="363" r:id="rId12"/>
    <p:sldId id="353" r:id="rId13"/>
    <p:sldId id="330" r:id="rId14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9E761"/>
    <a:srgbClr val="FDB9F0"/>
    <a:srgbClr val="1872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35" autoAdjust="0"/>
    <p:restoredTop sz="92718" autoAdjust="0"/>
  </p:normalViewPr>
  <p:slideViewPr>
    <p:cSldViewPr>
      <p:cViewPr varScale="1">
        <p:scale>
          <a:sx n="75" d="100"/>
          <a:sy n="75" d="100"/>
        </p:scale>
        <p:origin x="1501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8152" tIns="49076" rIns="98152" bIns="49076" rtlCol="0"/>
          <a:lstStyle>
            <a:lvl1pPr algn="l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8152" tIns="49076" rIns="98152" bIns="49076" rtlCol="0"/>
          <a:lstStyle>
            <a:lvl1pPr algn="r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BB1CB56-7BFD-4998-BA74-20D3567CA2AA}" type="datetimeFigureOut">
              <a:rPr lang="en-GB"/>
              <a:pPr>
                <a:defRPr/>
              </a:pPr>
              <a:t>19/08/2017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263"/>
            <a:ext cx="3076575" cy="512762"/>
          </a:xfrm>
          <a:prstGeom prst="rect">
            <a:avLst/>
          </a:prstGeom>
        </p:spPr>
        <p:txBody>
          <a:bodyPr vert="horz" lIns="98152" tIns="49076" rIns="98152" bIns="49076" rtlCol="0" anchor="b"/>
          <a:lstStyle>
            <a:lvl1pPr algn="l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0263"/>
            <a:ext cx="3076575" cy="512762"/>
          </a:xfrm>
          <a:prstGeom prst="rect">
            <a:avLst/>
          </a:prstGeom>
        </p:spPr>
        <p:txBody>
          <a:bodyPr vert="horz" wrap="square" lIns="98152" tIns="49076" rIns="98152" bIns="49076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83B6EF28-305C-497E-A87E-E8BCF4E95932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8152" tIns="49076" rIns="98152" bIns="49076" rtlCol="0"/>
          <a:lstStyle>
            <a:lvl1pPr algn="l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8152" tIns="49076" rIns="98152" bIns="49076" rtlCol="0"/>
          <a:lstStyle>
            <a:lvl1pPr algn="r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65A5356-CF88-406C-928E-B584098A3B75}" type="datetimeFigureOut">
              <a:rPr lang="en-GB"/>
              <a:pPr>
                <a:defRPr/>
              </a:pPr>
              <a:t>19/08/2017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152" tIns="49076" rIns="98152" bIns="49076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862513"/>
            <a:ext cx="5680075" cy="4603750"/>
          </a:xfrm>
          <a:prstGeom prst="rect">
            <a:avLst/>
          </a:prstGeom>
        </p:spPr>
        <p:txBody>
          <a:bodyPr vert="horz" lIns="98152" tIns="49076" rIns="98152" bIns="4907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0263"/>
            <a:ext cx="3076575" cy="512762"/>
          </a:xfrm>
          <a:prstGeom prst="rect">
            <a:avLst/>
          </a:prstGeom>
        </p:spPr>
        <p:txBody>
          <a:bodyPr vert="horz" lIns="98152" tIns="49076" rIns="98152" bIns="49076" rtlCol="0" anchor="b"/>
          <a:lstStyle>
            <a:lvl1pPr algn="l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0263"/>
            <a:ext cx="3076575" cy="512762"/>
          </a:xfrm>
          <a:prstGeom prst="rect">
            <a:avLst/>
          </a:prstGeom>
        </p:spPr>
        <p:txBody>
          <a:bodyPr vert="horz" wrap="square" lIns="98152" tIns="49076" rIns="98152" bIns="49076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74176471-ADA2-4E3A-A098-01664E37141B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8A6CBDA-73AB-4504-9DFA-89085E56F057}" type="slidenum">
              <a:rPr lang="en-GB" altLang="en-US"/>
              <a:pPr eaLnBrk="1" hangingPunct="1"/>
              <a:t>1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94FF36E-B6C2-45D3-8CA1-C7E0C8C01190}" type="slidenum">
              <a:rPr lang="en-GB" altLang="en-US"/>
              <a:pPr eaLnBrk="1" hangingPunct="1"/>
              <a:t>10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78C638B-DC2B-4E38-AC56-45E07979EF35}" type="slidenum">
              <a:rPr lang="en-GB" altLang="en-US"/>
              <a:pPr eaLnBrk="1" hangingPunct="1"/>
              <a:t>11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FA3F5A7-0201-415B-82A9-9304FF3F900A}" type="slidenum">
              <a:rPr lang="en-GB" altLang="en-US"/>
              <a:pPr eaLnBrk="1" hangingPunct="1"/>
              <a:t>12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47E7CF3-9125-45B7-9C70-73455380E190}" type="slidenum">
              <a:rPr lang="en-GB" altLang="en-US"/>
              <a:pPr eaLnBrk="1" hangingPunct="1"/>
              <a:t>13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A280BE5-C832-4C26-A5B5-14FD99AF1E04}" type="slidenum">
              <a:rPr lang="en-GB" altLang="en-US"/>
              <a:pPr eaLnBrk="1" hangingPunct="1"/>
              <a:t>2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D894E93-B1E0-45F1-B081-2FB92C1F8FC9}" type="slidenum">
              <a:rPr lang="en-GB" altLang="en-US"/>
              <a:pPr eaLnBrk="1" hangingPunct="1"/>
              <a:t>3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9466EC4-324A-4250-9B00-65DF4644DB57}" type="slidenum">
              <a:rPr lang="en-GB" altLang="en-US"/>
              <a:pPr eaLnBrk="1" hangingPunct="1"/>
              <a:t>4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9BC13F7-82D4-407F-A603-C1CBBDF671D1}" type="slidenum">
              <a:rPr lang="en-GB" altLang="en-US"/>
              <a:pPr eaLnBrk="1" hangingPunct="1"/>
              <a:t>5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8E8B16F-1BB2-4799-9D67-8F978853BECF}" type="slidenum">
              <a:rPr lang="en-GB" altLang="en-US"/>
              <a:pPr eaLnBrk="1" hangingPunct="1"/>
              <a:t>6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BA046D3-71E7-4697-8D61-DFBEEC91E9A2}" type="slidenum">
              <a:rPr lang="en-GB" altLang="en-US"/>
              <a:pPr eaLnBrk="1" hangingPunct="1"/>
              <a:t>7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D6A3202-75D3-4E05-9B5D-538B9D45EA83}" type="slidenum">
              <a:rPr lang="en-GB" altLang="en-US"/>
              <a:pPr eaLnBrk="1" hangingPunct="1"/>
              <a:t>8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648844A-ED73-448F-AED3-BDBF8A3737FC}" type="slidenum">
              <a:rPr lang="en-GB" altLang="en-US"/>
              <a:pPr eaLnBrk="1" hangingPunct="1"/>
              <a:t>9</a:t>
            </a:fld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62759-148A-48BD-BCE8-CFCC73ACCDDA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039269-99B6-408B-8737-7022307AE4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759185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FDF94-AE47-496C-B957-D9BD0C7B119F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8C54E7-7A93-4C5B-ABDF-44C6342724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463859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11A39-B8C2-4D5D-95D6-0BF4AC8A52F2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0F49EA-AA5C-490E-ACAB-1A491E0564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201005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8686B-AABE-4CC5-B489-3782C5C20AB2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4F2597-3E67-4C6E-A6CD-FCF38E1476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719966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63186-954B-49BD-8BD0-69ED3AA44E8D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F070EE-87FB-41B2-9746-7569147100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399059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556E2-B6AF-4E00-B0EB-1D038BA1AAA2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38221F-881C-4D54-8884-6838BFB739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361659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F5A8B-A9F1-4509-9E11-2A0AF3674387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7BF5D2-C31B-427A-AC4F-CC7E761303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69601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DEA98-2148-407B-B70E-028AF89842D0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7E0DB7-FD5F-4A40-AB54-08692A2A35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326528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590CC-9725-4BF3-8103-8C42D65935EE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D31F47-7361-4887-B549-AD3D4110D1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873884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B47B9-7C17-4945-AA0D-B7B775E07951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051C99-03F6-4C44-A039-C370F7DD93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396433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A18F3-406D-4EFA-8FBE-5DFE5209678A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C79280-385F-4FEF-AC88-B32123A1B7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675183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2BA81EB-02F1-438C-BC67-250995E839DF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5E762C5-E518-4788-A0C7-99892EC25F7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 ?><Relationships xmlns="http://schemas.openxmlformats.org/package/2006/relationships"><Relationship Id="rId3" Target="../media/image14.png" Type="http://schemas.openxmlformats.org/officeDocument/2006/relationships/image"/><Relationship Id="rId2" Target="../notesSlides/notesSlide10.xml" Type="http://schemas.openxmlformats.org/officeDocument/2006/relationships/notesSlide"/><Relationship Id="rId1" Target="../slideLayouts/slideLayout2.xml" Type="http://schemas.openxmlformats.org/officeDocument/2006/relationships/slideLayout"/><Relationship Id="rId5" Target="../media/image16.jpeg" Type="http://schemas.openxmlformats.org/officeDocument/2006/relationships/image"/><Relationship Id="rId4" Target="../media/image15.png" Type="http://schemas.openxmlformats.org/officeDocument/2006/relationships/image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381000" y="790575"/>
            <a:ext cx="8001000" cy="2105025"/>
          </a:xfrm>
        </p:spPr>
        <p:txBody>
          <a:bodyPr/>
          <a:lstStyle/>
          <a:p>
            <a:pPr eaLnBrk="1" hangingPunct="1"/>
            <a:r>
              <a:rPr lang="en-US" altLang="en-US" sz="3600" b="1" smtClean="0">
                <a:solidFill>
                  <a:schemeClr val="tx2"/>
                </a:solidFill>
                <a:cs typeface="Calibri" panose="020F0502020204030204" pitchFamily="34" charset="0"/>
              </a:rPr>
              <a:t>Upscaling </a:t>
            </a:r>
            <a:br>
              <a:rPr lang="en-US" altLang="en-US" sz="3600" b="1" smtClean="0">
                <a:solidFill>
                  <a:schemeClr val="tx2"/>
                </a:solidFill>
                <a:cs typeface="Calibri" panose="020F0502020204030204" pitchFamily="34" charset="0"/>
              </a:rPr>
            </a:br>
            <a:r>
              <a:rPr lang="en-US" altLang="en-US" sz="3600" b="1" smtClean="0">
                <a:solidFill>
                  <a:schemeClr val="tx2"/>
                </a:solidFill>
                <a:cs typeface="Calibri" panose="020F0502020204030204" pitchFamily="34" charset="0"/>
              </a:rPr>
              <a:t>Basic Sanitation for the Urban Poor</a:t>
            </a:r>
            <a:br>
              <a:rPr lang="en-US" altLang="en-US" sz="3600" b="1" smtClean="0">
                <a:solidFill>
                  <a:schemeClr val="tx2"/>
                </a:solidFill>
                <a:cs typeface="Calibri" panose="020F0502020204030204" pitchFamily="34" charset="0"/>
              </a:rPr>
            </a:br>
            <a:r>
              <a:rPr lang="en-US" altLang="en-US" sz="3600" b="1" smtClean="0">
                <a:solidFill>
                  <a:schemeClr val="tx2"/>
                </a:solidFill>
                <a:cs typeface="Calibri" panose="020F0502020204030204" pitchFamily="34" charset="0"/>
              </a:rPr>
              <a:t>(UBSUP)</a:t>
            </a:r>
            <a:r>
              <a:rPr lang="en-US" altLang="en-US" sz="3600" b="1" smtClean="0">
                <a:solidFill>
                  <a:srgbClr val="0070C0"/>
                </a:solidFill>
                <a:cs typeface="Calibri" panose="020F0502020204030204" pitchFamily="34" charset="0"/>
              </a:rPr>
              <a:t/>
            </a:r>
            <a:br>
              <a:rPr lang="en-US" altLang="en-US" sz="3600" b="1" smtClean="0">
                <a:solidFill>
                  <a:srgbClr val="0070C0"/>
                </a:solidFill>
                <a:cs typeface="Calibri" panose="020F0502020204030204" pitchFamily="34" charset="0"/>
              </a:rPr>
            </a:br>
            <a:endParaRPr lang="en-US" altLang="en-US" sz="3600" b="1" smtClean="0">
              <a:cs typeface="Calibri" panose="020F050202020403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FC161E3-4D88-45FA-A893-1316E7DA9281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BBE2876-4A40-4657-BF78-123938F51159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2053" name="Picture 7" descr="C:\Documents and Settings\admin\Desktop\charlote\masco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22288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feld 5"/>
          <p:cNvSpPr txBox="1">
            <a:spLocks noChangeArrowheads="1"/>
          </p:cNvSpPr>
          <p:nvPr/>
        </p:nvSpPr>
        <p:spPr bwMode="auto">
          <a:xfrm>
            <a:off x="304800" y="2971800"/>
            <a:ext cx="8077200" cy="13843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600" b="1" dirty="0">
                <a:solidFill>
                  <a:srgbClr val="C00000"/>
                </a:solidFill>
              </a:rPr>
              <a:t>DTF Site Selection</a:t>
            </a:r>
            <a:br>
              <a:rPr lang="en-GB" sz="3600" b="1" dirty="0">
                <a:solidFill>
                  <a:srgbClr val="C00000"/>
                </a:solidFill>
              </a:rPr>
            </a:br>
            <a:r>
              <a:rPr lang="en-GB" sz="4800" b="1" dirty="0">
                <a:solidFill>
                  <a:schemeClr val="tx2"/>
                </a:solidFill>
              </a:rPr>
              <a:t>Site Surveying</a:t>
            </a:r>
          </a:p>
        </p:txBody>
      </p:sp>
      <p:pic>
        <p:nvPicPr>
          <p:cNvPr id="2055" name="Picture 7" descr="C:\Documents and Settings\esther.muthoni\Local Settings\Temp\Temporary Directory 6 for GDC New Logos.zip\GDC New Logos\GDC New Logo - Aug 20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" b="3"/>
          <a:stretch>
            <a:fillRect/>
          </a:stretch>
        </p:blipFill>
        <p:spPr bwMode="auto">
          <a:xfrm>
            <a:off x="6629400" y="4724400"/>
            <a:ext cx="19923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762000"/>
          </a:xfrm>
        </p:spPr>
        <p:txBody>
          <a:bodyPr/>
          <a:lstStyle/>
          <a:p>
            <a:r>
              <a:rPr lang="en-GB" altLang="en-US" sz="3600" b="1" smtClean="0">
                <a:solidFill>
                  <a:srgbClr val="C00000"/>
                </a:solidFill>
                <a:cs typeface="Calibri" panose="020F0502020204030204" pitchFamily="34" charset="0"/>
              </a:rPr>
              <a:t>Step 5 – Measurement of distances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CE76128-63B1-42D2-B944-8035C8D3D47E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3EBE155-E211-4F01-8688-684452164DDE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10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228600" y="446088"/>
            <a:ext cx="815340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>
                <a:solidFill>
                  <a:schemeClr val="tx2"/>
                </a:solidFill>
              </a:rPr>
              <a:t>Take distances between the treatment modules that are arranged in series:</a:t>
            </a:r>
          </a:p>
          <a:p>
            <a:pPr lvl="1" eaLnBrk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>
                <a:solidFill>
                  <a:schemeClr val="tx2"/>
                </a:solidFill>
              </a:rPr>
              <a:t>VFCW outlet to final discharge point</a:t>
            </a:r>
          </a:p>
          <a:p>
            <a:pPr lvl="1" eaLnBrk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>
                <a:solidFill>
                  <a:schemeClr val="tx2"/>
                </a:solidFill>
              </a:rPr>
              <a:t>Outlet of ABR-BT  to VFCW</a:t>
            </a:r>
          </a:p>
          <a:p>
            <a:pPr lvl="1" eaLnBrk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>
                <a:solidFill>
                  <a:schemeClr val="tx2"/>
                </a:solidFill>
              </a:rPr>
              <a:t>ST outlet to ABR inlet</a:t>
            </a:r>
          </a:p>
          <a:p>
            <a:pPr lvl="1" eaLnBrk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>
                <a:solidFill>
                  <a:schemeClr val="tx2"/>
                </a:solidFill>
              </a:rPr>
              <a:t>Outlet of RB/BT to ST inlet</a:t>
            </a:r>
          </a:p>
          <a:p>
            <a:pPr eaLnBrk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>
                <a:solidFill>
                  <a:schemeClr val="tx2"/>
                </a:solidFill>
              </a:rPr>
              <a:t>Note distances on layout plan and in table</a:t>
            </a:r>
          </a:p>
          <a:p>
            <a:pPr lvl="1" eaLnBrk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altLang="en-US">
              <a:solidFill>
                <a:schemeClr val="tx2"/>
              </a:solidFill>
            </a:endParaRPr>
          </a:p>
        </p:txBody>
      </p:sp>
      <p:pic>
        <p:nvPicPr>
          <p:cNvPr id="8" name="Grafik 14" descr="Step 5_Distanc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575" y="2147888"/>
            <a:ext cx="3362325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14"/>
          <p:cNvSpPr txBox="1">
            <a:spLocks noChangeArrowheads="1"/>
          </p:cNvSpPr>
          <p:nvPr/>
        </p:nvSpPr>
        <p:spPr bwMode="auto">
          <a:xfrm>
            <a:off x="1752600" y="5468938"/>
            <a:ext cx="3124200" cy="6461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b="1"/>
              <a:t>Pipe slopes will lead to required levels of modules</a:t>
            </a:r>
          </a:p>
        </p:txBody>
      </p:sp>
      <p:graphicFrame>
        <p:nvGraphicFramePr>
          <p:cNvPr id="14" name="Tabelle 13"/>
          <p:cNvGraphicFramePr>
            <a:graphicFrameLocks noGrp="1"/>
          </p:cNvGraphicFramePr>
          <p:nvPr/>
        </p:nvGraphicFramePr>
        <p:xfrm>
          <a:off x="228600" y="2819400"/>
          <a:ext cx="3505200" cy="1219200"/>
        </p:xfrm>
        <a:graphic>
          <a:graphicData uri="http://schemas.openxmlformats.org/drawingml/2006/table">
            <a:tbl>
              <a:tblPr/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600" b="1" dirty="0" smtClean="0">
                          <a:latin typeface="Arial"/>
                          <a:ea typeface="Times New Roman"/>
                          <a:cs typeface="Times New Roman"/>
                        </a:rPr>
                        <a:t>Reference</a:t>
                      </a:r>
                      <a:endParaRPr lang="de-DE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D4F5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600" b="1" dirty="0" smtClean="0">
                          <a:latin typeface="Arial"/>
                          <a:ea typeface="Times New Roman"/>
                          <a:cs typeface="Times New Roman"/>
                        </a:rPr>
                        <a:t>Distance </a:t>
                      </a:r>
                      <a:r>
                        <a:rPr lang="en-GB" sz="1600" b="1" dirty="0">
                          <a:latin typeface="Arial"/>
                          <a:ea typeface="Times New Roman"/>
                          <a:cs typeface="Times New Roman"/>
                        </a:rPr>
                        <a:t>(m)</a:t>
                      </a:r>
                      <a:endParaRPr lang="de-DE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D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217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de-DE" sz="1600" dirty="0" smtClean="0"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de-DE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de-DE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217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600" dirty="0" smtClean="0"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en-GB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GB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217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600" dirty="0" smtClean="0">
                          <a:latin typeface="Arial"/>
                          <a:ea typeface="Times New Roman"/>
                          <a:cs typeface="Times New Roman"/>
                        </a:rPr>
                        <a:t>C</a:t>
                      </a:r>
                      <a:endParaRPr lang="en-GB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GB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217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600" dirty="0" smtClean="0">
                          <a:latin typeface="Arial"/>
                          <a:ea typeface="Times New Roman"/>
                          <a:cs typeface="Times New Roman"/>
                        </a:rPr>
                        <a:t>D</a:t>
                      </a:r>
                      <a:endParaRPr lang="en-GB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GB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4" name="Gruppieren 16"/>
          <p:cNvGrpSpPr>
            <a:grpSpLocks/>
          </p:cNvGrpSpPr>
          <p:nvPr/>
        </p:nvGrpSpPr>
        <p:grpSpPr bwMode="auto">
          <a:xfrm>
            <a:off x="3048000" y="4114800"/>
            <a:ext cx="1609725" cy="1295400"/>
            <a:chOff x="3048000" y="4114800"/>
            <a:chExt cx="1610005" cy="1295400"/>
          </a:xfrm>
        </p:grpSpPr>
        <p:pic>
          <p:nvPicPr>
            <p:cNvPr id="11293" name="Picture 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4114800"/>
              <a:ext cx="1610005" cy="129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94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3731" y="4210050"/>
              <a:ext cx="1125869" cy="895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762000"/>
          </a:xfrm>
        </p:spPr>
        <p:txBody>
          <a:bodyPr/>
          <a:lstStyle/>
          <a:p>
            <a:r>
              <a:rPr lang="en-GB" altLang="en-US" sz="3600" b="1" smtClean="0">
                <a:solidFill>
                  <a:srgbClr val="C00000"/>
                </a:solidFill>
                <a:cs typeface="Calibri" panose="020F0502020204030204" pitchFamily="34" charset="0"/>
              </a:rPr>
              <a:t>Step 6 – Determination of soil conditions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CE76128-63B1-42D2-B944-8035C8D3D47E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B1C8F76-EC5A-45AA-A558-14B47B0B6F18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11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2293" name="Rectangle 7"/>
          <p:cNvSpPr>
            <a:spLocks noChangeArrowheads="1"/>
          </p:cNvSpPr>
          <p:nvPr/>
        </p:nvSpPr>
        <p:spPr bwMode="auto">
          <a:xfrm>
            <a:off x="228600" y="838200"/>
            <a:ext cx="81534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altLang="en-US">
              <a:solidFill>
                <a:schemeClr val="tx2"/>
              </a:solidFill>
            </a:endParaRPr>
          </a:p>
          <a:p>
            <a:pPr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altLang="en-US">
              <a:solidFill>
                <a:schemeClr val="tx2"/>
              </a:solidFill>
            </a:endParaRPr>
          </a:p>
        </p:txBody>
      </p:sp>
      <p:pic>
        <p:nvPicPr>
          <p:cNvPr id="9" name="Grafik 11" descr="Step 4_Levelling at crucial sit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238375"/>
            <a:ext cx="3306763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28600" y="838200"/>
            <a:ext cx="815340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>
                <a:solidFill>
                  <a:schemeClr val="tx2"/>
                </a:solidFill>
              </a:rPr>
              <a:t>Establish soil conditions at all locations where excavation is required</a:t>
            </a:r>
          </a:p>
          <a:p>
            <a:pPr lvl="1" eaLnBrk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>
                <a:solidFill>
                  <a:schemeClr val="tx2"/>
                </a:solidFill>
              </a:rPr>
              <a:t>Particularly for ST and ABR (underground)</a:t>
            </a:r>
          </a:p>
          <a:p>
            <a:pPr lvl="1" eaLnBrk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>
                <a:solidFill>
                  <a:schemeClr val="tx2"/>
                </a:solidFill>
              </a:rPr>
              <a:t>But also all modules (foundation)</a:t>
            </a:r>
          </a:p>
          <a:p>
            <a:pPr eaLnBrk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>
                <a:solidFill>
                  <a:schemeClr val="tx2"/>
                </a:solidFill>
              </a:rPr>
              <a:t>Note levels in table template with </a:t>
            </a:r>
            <a:br>
              <a:rPr lang="en-GB" altLang="en-US">
                <a:solidFill>
                  <a:schemeClr val="tx2"/>
                </a:solidFill>
              </a:rPr>
            </a:br>
            <a:r>
              <a:rPr lang="en-GB" altLang="en-US">
                <a:solidFill>
                  <a:schemeClr val="tx2"/>
                </a:solidFill>
              </a:rPr>
              <a:t>  clear reference</a:t>
            </a:r>
          </a:p>
        </p:txBody>
      </p:sp>
      <p:graphicFrame>
        <p:nvGraphicFramePr>
          <p:cNvPr id="12" name="Tabelle 11"/>
          <p:cNvGraphicFramePr>
            <a:graphicFrameLocks noGrp="1"/>
          </p:cNvGraphicFramePr>
          <p:nvPr/>
        </p:nvGraphicFramePr>
        <p:xfrm>
          <a:off x="685800" y="3230563"/>
          <a:ext cx="3505200" cy="1951037"/>
        </p:xfrm>
        <a:graphic>
          <a:graphicData uri="http://schemas.openxmlformats.org/drawingml/2006/table">
            <a:tbl>
              <a:tblPr/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3880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600" b="1" dirty="0">
                          <a:latin typeface="Arial"/>
                          <a:ea typeface="Times New Roman"/>
                          <a:cs typeface="Times New Roman"/>
                        </a:rPr>
                        <a:t>Reference Point</a:t>
                      </a:r>
                      <a:endParaRPr lang="de-DE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D4F5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600" b="1" dirty="0" smtClean="0">
                          <a:latin typeface="Arial"/>
                          <a:ea typeface="Times New Roman"/>
                          <a:cs typeface="Times New Roman"/>
                        </a:rPr>
                        <a:t>Soil conditions</a:t>
                      </a:r>
                      <a:endParaRPr lang="de-DE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D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880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de-DE" sz="1600" dirty="0" smtClean="0">
                          <a:latin typeface="Arial"/>
                          <a:ea typeface="Times New Roman"/>
                          <a:cs typeface="Times New Roman"/>
                        </a:rPr>
                        <a:t>RB/BT</a:t>
                      </a:r>
                      <a:endParaRPr lang="de-DE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de-DE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880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600" dirty="0" smtClean="0">
                          <a:latin typeface="Arial"/>
                          <a:ea typeface="Times New Roman"/>
                          <a:cs typeface="Times New Roman"/>
                        </a:rPr>
                        <a:t>ST</a:t>
                      </a:r>
                      <a:endParaRPr lang="en-GB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GB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880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600" dirty="0" smtClean="0">
                          <a:latin typeface="Arial"/>
                          <a:ea typeface="Times New Roman"/>
                          <a:cs typeface="Times New Roman"/>
                        </a:rPr>
                        <a:t>ABR</a:t>
                      </a:r>
                      <a:endParaRPr lang="en-GB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GB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880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600" dirty="0" smtClean="0">
                          <a:latin typeface="Arial"/>
                          <a:ea typeface="Times New Roman"/>
                          <a:cs typeface="Times New Roman"/>
                        </a:rPr>
                        <a:t>VFCW</a:t>
                      </a:r>
                      <a:endParaRPr lang="en-GB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GB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880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600" dirty="0" smtClean="0">
                          <a:latin typeface="Arial"/>
                          <a:ea typeface="Times New Roman"/>
                          <a:cs typeface="Times New Roman"/>
                        </a:rPr>
                        <a:t>SDRB</a:t>
                      </a:r>
                      <a:endParaRPr lang="en-GB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GB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3880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600" dirty="0" smtClean="0">
                          <a:latin typeface="Arial"/>
                          <a:ea typeface="Times New Roman"/>
                          <a:cs typeface="Times New Roman"/>
                        </a:rPr>
                        <a:t>CA</a:t>
                      </a:r>
                      <a:endParaRPr lang="en-GB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GB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3880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600" dirty="0" smtClean="0">
                          <a:latin typeface="Arial"/>
                          <a:ea typeface="Times New Roman"/>
                          <a:cs typeface="Times New Roman"/>
                        </a:rPr>
                        <a:t>House</a:t>
                      </a:r>
                      <a:endParaRPr lang="en-GB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GB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3" name="Textfeld 14"/>
          <p:cNvSpPr txBox="1">
            <a:spLocks noChangeArrowheads="1"/>
          </p:cNvSpPr>
          <p:nvPr/>
        </p:nvSpPr>
        <p:spPr bwMode="auto">
          <a:xfrm>
            <a:off x="1752600" y="5410200"/>
            <a:ext cx="3124200" cy="6461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b="1"/>
              <a:t>Soil conditions determine excavation cost in BoQ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762000"/>
          </a:xfrm>
        </p:spPr>
        <p:txBody>
          <a:bodyPr/>
          <a:lstStyle/>
          <a:p>
            <a:r>
              <a:rPr lang="en-GB" altLang="en-US" sz="3600" b="1" smtClean="0">
                <a:solidFill>
                  <a:schemeClr val="tx2"/>
                </a:solidFill>
                <a:cs typeface="Calibri" panose="020F0502020204030204" pitchFamily="34" charset="0"/>
              </a:rPr>
              <a:t>May I try it with my colleagues?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CE76128-63B1-42D2-B944-8035C8D3D47E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F1EBB17-A7C5-4B74-BA6C-0649BF4CD7AE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12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173" name="Textfeld 8"/>
          <p:cNvSpPr txBox="1">
            <a:spLocks noChangeArrowheads="1"/>
          </p:cNvSpPr>
          <p:nvPr/>
        </p:nvSpPr>
        <p:spPr bwMode="auto">
          <a:xfrm>
            <a:off x="304800" y="2871788"/>
            <a:ext cx="8077200" cy="2462212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spcAft>
                <a:spcPts val="1200"/>
              </a:spcAft>
              <a:defRPr/>
            </a:pPr>
            <a:r>
              <a:rPr lang="en-GB" sz="2400" b="1" dirty="0">
                <a:solidFill>
                  <a:schemeClr val="bg1">
                    <a:lumMod val="85000"/>
                  </a:schemeClr>
                </a:solidFill>
                <a:latin typeface="Arial" charset="0"/>
                <a:cs typeface="Arial" charset="0"/>
              </a:rPr>
              <a:t>Field Trip &amp; Group Exercise “Site Surveying”:</a:t>
            </a:r>
          </a:p>
          <a:p>
            <a:pPr marL="177800" indent="-177800" hangingPunct="0">
              <a:spcAft>
                <a:spcPts val="1200"/>
              </a:spcAft>
              <a:buFont typeface="Arial" charset="0"/>
              <a:buChar char="•"/>
              <a:defRPr/>
            </a:pPr>
            <a:r>
              <a:rPr lang="en-GB" sz="2000" b="1" dirty="0">
                <a:solidFill>
                  <a:schemeClr val="bg1"/>
                </a:solidFill>
                <a:latin typeface="Arial" charset="0"/>
                <a:cs typeface="Arial" charset="0"/>
              </a:rPr>
              <a:t>Please arrange required modules (RB/BT, ST, ABR, VFCW, SDRB, CA) on a title block within your DTF technical teams</a:t>
            </a:r>
          </a:p>
          <a:p>
            <a:pPr marL="177800" indent="-177800" hangingPunct="0">
              <a:spcAft>
                <a:spcPts val="1200"/>
              </a:spcAft>
              <a:buFont typeface="Arial" charset="0"/>
              <a:buChar char="•"/>
              <a:defRPr/>
            </a:pPr>
            <a:r>
              <a:rPr lang="en-GB" sz="2000" b="1" dirty="0">
                <a:solidFill>
                  <a:schemeClr val="bg1"/>
                </a:solidFill>
                <a:latin typeface="Arial" charset="0"/>
                <a:cs typeface="Arial" charset="0"/>
              </a:rPr>
              <a:t>Discuss with other participants and trainers the layout</a:t>
            </a:r>
          </a:p>
          <a:p>
            <a:pPr marL="177800" indent="-177800" hangingPunct="0">
              <a:spcAft>
                <a:spcPts val="1200"/>
              </a:spcAft>
              <a:buFont typeface="Arial" charset="0"/>
              <a:buChar char="•"/>
              <a:defRPr/>
            </a:pPr>
            <a:r>
              <a:rPr lang="en-GB" sz="2000" b="1" dirty="0">
                <a:solidFill>
                  <a:schemeClr val="bg1"/>
                </a:solidFill>
                <a:latin typeface="Arial" charset="0"/>
                <a:cs typeface="Arial" charset="0"/>
              </a:rPr>
              <a:t>Measure required dimensions and levels and fill into provided tables</a:t>
            </a:r>
            <a:endParaRPr lang="en-GB" sz="2000" dirty="0">
              <a:latin typeface="Arial" charset="0"/>
              <a:cs typeface="Arial" charset="0"/>
            </a:endParaRPr>
          </a:p>
        </p:txBody>
      </p:sp>
      <p:sp>
        <p:nvSpPr>
          <p:cNvPr id="13318" name="Rechteck 7"/>
          <p:cNvSpPr>
            <a:spLocks noChangeArrowheads="1"/>
          </p:cNvSpPr>
          <p:nvPr/>
        </p:nvSpPr>
        <p:spPr bwMode="auto">
          <a:xfrm>
            <a:off x="228600" y="960438"/>
            <a:ext cx="8305800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8900" indent="-88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altLang="en-US" sz="2000">
                <a:solidFill>
                  <a:srgbClr val="C00000"/>
                </a:solidFill>
              </a:rPr>
              <a:t>We will have a field trip to a </a:t>
            </a:r>
            <a:r>
              <a:rPr lang="en-GB" altLang="en-US" sz="2000" b="1">
                <a:solidFill>
                  <a:schemeClr val="tx2"/>
                </a:solidFill>
              </a:rPr>
              <a:t>potential site </a:t>
            </a:r>
            <a:r>
              <a:rPr lang="en-GB" altLang="en-US" sz="2000">
                <a:solidFill>
                  <a:srgbClr val="C00000"/>
                </a:solidFill>
              </a:rPr>
              <a:t>where you can apply the tool</a:t>
            </a:r>
          </a:p>
          <a:p>
            <a:pPr eaLnBrk="1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altLang="en-US" sz="2000">
                <a:solidFill>
                  <a:srgbClr val="C00000"/>
                </a:solidFill>
              </a:rPr>
              <a:t>For this purpose you will get 5 empty </a:t>
            </a:r>
            <a:r>
              <a:rPr lang="en-GB" altLang="en-US" sz="2000" b="1">
                <a:solidFill>
                  <a:schemeClr val="tx2"/>
                </a:solidFill>
              </a:rPr>
              <a:t>title blocks </a:t>
            </a:r>
            <a:r>
              <a:rPr lang="en-GB" altLang="en-US" sz="2000">
                <a:solidFill>
                  <a:srgbClr val="C00000"/>
                </a:solidFill>
              </a:rPr>
              <a:t>and several </a:t>
            </a:r>
            <a:r>
              <a:rPr lang="en-GB" altLang="en-US" sz="2000" b="1">
                <a:solidFill>
                  <a:schemeClr val="tx2"/>
                </a:solidFill>
              </a:rPr>
              <a:t>table templates </a:t>
            </a:r>
            <a:r>
              <a:rPr lang="en-GB" altLang="en-US" sz="2000">
                <a:solidFill>
                  <a:srgbClr val="C00000"/>
                </a:solidFill>
              </a:rPr>
              <a:t>to be filled</a:t>
            </a:r>
          </a:p>
          <a:p>
            <a:pPr eaLnBrk="1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altLang="en-US" sz="2000">
                <a:solidFill>
                  <a:srgbClr val="C00000"/>
                </a:solidFill>
              </a:rPr>
              <a:t>Prior to that, you will learn how a </a:t>
            </a:r>
            <a:r>
              <a:rPr lang="en-GB" altLang="en-US" sz="2000" b="1">
                <a:solidFill>
                  <a:schemeClr val="tx2"/>
                </a:solidFill>
              </a:rPr>
              <a:t>levelling machine </a:t>
            </a:r>
            <a:r>
              <a:rPr lang="en-GB" altLang="en-US" sz="2000">
                <a:solidFill>
                  <a:srgbClr val="C00000"/>
                </a:solidFill>
              </a:rPr>
              <a:t>is used</a:t>
            </a:r>
            <a:endParaRPr lang="de-DE" altLang="en-US" sz="200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CE76128-63B1-42D2-B944-8035C8D3D47E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A789E1F-038A-4AE8-B61B-20A039F2475E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13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14340" name="Grafik 8" descr="imagesUABJNRZ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38400"/>
            <a:ext cx="251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8458200" cy="1600200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pPr>
              <a:tabLst>
                <a:tab pos="88900" algn="l"/>
                <a:tab pos="268288" algn="l"/>
              </a:tabLst>
              <a:defRPr/>
            </a:pPr>
            <a:r>
              <a:rPr lang="en-GB" altLang="en-US" sz="3200" b="1" dirty="0" smtClean="0">
                <a:solidFill>
                  <a:schemeClr val="tx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Do you have any questions, remarks or suggestions?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CE76128-63B1-42D2-B944-8035C8D3D47E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70C7B4B-E0D0-46D8-A0A7-B57B23654A43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8077200" y="-304800"/>
            <a:ext cx="11430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3077" name="Grafik 7" descr="Cartoon for cover pa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6"/>
          <a:stretch>
            <a:fillRect/>
          </a:stretch>
        </p:blipFill>
        <p:spPr bwMode="auto">
          <a:xfrm>
            <a:off x="0" y="533400"/>
            <a:ext cx="91440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feld 7"/>
          <p:cNvSpPr txBox="1">
            <a:spLocks noChangeArrowheads="1"/>
          </p:cNvSpPr>
          <p:nvPr/>
        </p:nvSpPr>
        <p:spPr bwMode="auto">
          <a:xfrm>
            <a:off x="152400" y="76200"/>
            <a:ext cx="8686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2400"/>
              </a:spcAft>
            </a:pPr>
            <a:r>
              <a:rPr lang="en-GB" altLang="en-US" sz="2000" b="1">
                <a:solidFill>
                  <a:schemeClr val="tx2"/>
                </a:solidFill>
              </a:rPr>
              <a:t>Objective: </a:t>
            </a:r>
            <a:r>
              <a:rPr lang="en-GB" altLang="en-US" sz="2000">
                <a:solidFill>
                  <a:srgbClr val="C00000"/>
                </a:solidFill>
              </a:rPr>
              <a:t>You are able to collect data required to prepare the final design</a:t>
            </a:r>
            <a:endParaRPr lang="en-GB" altLang="en-US" i="1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762000"/>
          </a:xfrm>
        </p:spPr>
        <p:txBody>
          <a:bodyPr/>
          <a:lstStyle/>
          <a:p>
            <a:r>
              <a:rPr lang="en-GB" altLang="en-US" sz="3600" b="1" smtClean="0">
                <a:solidFill>
                  <a:schemeClr val="tx2"/>
                </a:solidFill>
                <a:cs typeface="Calibri" panose="020F0502020204030204" pitchFamily="34" charset="0"/>
              </a:rPr>
              <a:t>Content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CE76128-63B1-42D2-B944-8035C8D3D47E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C599B9A-6D31-4D23-892C-DFD71EEDC406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101" name="Textfeld 22"/>
          <p:cNvSpPr txBox="1">
            <a:spLocks noChangeArrowheads="1"/>
          </p:cNvSpPr>
          <p:nvPr/>
        </p:nvSpPr>
        <p:spPr bwMode="auto">
          <a:xfrm>
            <a:off x="304800" y="457200"/>
            <a:ext cx="807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000" b="1">
                <a:solidFill>
                  <a:schemeClr val="tx2"/>
                </a:solidFill>
              </a:rPr>
              <a:t>Questions you might to ask yourself:</a:t>
            </a:r>
          </a:p>
        </p:txBody>
      </p:sp>
      <p:sp>
        <p:nvSpPr>
          <p:cNvPr id="27" name="Textfeld 26"/>
          <p:cNvSpPr txBox="1">
            <a:spLocks noChangeArrowheads="1"/>
          </p:cNvSpPr>
          <p:nvPr/>
        </p:nvSpPr>
        <p:spPr bwMode="auto">
          <a:xfrm>
            <a:off x="304800" y="2093913"/>
            <a:ext cx="80772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800"/>
              </a:spcAft>
            </a:pPr>
            <a:r>
              <a:rPr lang="en-GB" altLang="en-US" sz="2000" b="1" u="sng">
                <a:solidFill>
                  <a:srgbClr val="C00000"/>
                </a:solidFill>
              </a:rPr>
              <a:t>What</a:t>
            </a:r>
            <a:r>
              <a:rPr lang="en-GB" altLang="en-US" sz="2000" b="1">
                <a:solidFill>
                  <a:srgbClr val="C00000"/>
                </a:solidFill>
              </a:rPr>
              <a:t> is the context of this session?</a:t>
            </a:r>
          </a:p>
          <a:p>
            <a:pPr algn="ctr" eaLnBrk="1" hangingPunct="1">
              <a:spcAft>
                <a:spcPts val="1800"/>
              </a:spcAft>
            </a:pPr>
            <a:r>
              <a:rPr lang="en-GB" altLang="en-US" sz="2000" b="1" u="sng">
                <a:solidFill>
                  <a:srgbClr val="C00000"/>
                </a:solidFill>
              </a:rPr>
              <a:t>How</a:t>
            </a:r>
            <a:r>
              <a:rPr lang="en-GB" altLang="en-US" sz="2000" b="1">
                <a:solidFill>
                  <a:srgbClr val="C00000"/>
                </a:solidFill>
              </a:rPr>
              <a:t> is this tool used?</a:t>
            </a:r>
          </a:p>
          <a:p>
            <a:pPr algn="ctr" eaLnBrk="1" hangingPunct="1">
              <a:spcAft>
                <a:spcPts val="1800"/>
              </a:spcAft>
            </a:pPr>
            <a:r>
              <a:rPr lang="en-GB" altLang="en-US" sz="2000" b="1">
                <a:solidFill>
                  <a:srgbClr val="C00000"/>
                </a:solidFill>
              </a:rPr>
              <a:t>May I try it with my colleagues?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3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63650"/>
            <a:ext cx="8420100" cy="330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762000"/>
          </a:xfrm>
        </p:spPr>
        <p:txBody>
          <a:bodyPr/>
          <a:lstStyle/>
          <a:p>
            <a:r>
              <a:rPr lang="en-GB" altLang="en-US" sz="3600" b="1" u="sng" smtClean="0">
                <a:solidFill>
                  <a:schemeClr val="tx2"/>
                </a:solidFill>
                <a:cs typeface="Calibri" panose="020F0502020204030204" pitchFamily="34" charset="0"/>
              </a:rPr>
              <a:t>What</a:t>
            </a:r>
            <a:r>
              <a:rPr lang="en-GB" altLang="en-US" sz="3600" b="1" smtClean="0">
                <a:solidFill>
                  <a:schemeClr val="tx2"/>
                </a:solidFill>
                <a:cs typeface="Calibri" panose="020F0502020204030204" pitchFamily="34" charset="0"/>
              </a:rPr>
              <a:t> is the context of this session?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CE76128-63B1-42D2-B944-8035C8D3D47E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72CB9B6-B393-4048-A024-8F74D31F5125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4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2895600" y="3543300"/>
            <a:ext cx="2895600" cy="1371600"/>
          </a:xfrm>
          <a:prstGeom prst="ellipse">
            <a:avLst/>
          </a:prstGeom>
          <a:solidFill>
            <a:schemeClr val="accent1">
              <a:alpha val="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0" name="Gerade Verbindung mit Pfeil 9"/>
          <p:cNvCxnSpPr>
            <a:endCxn id="8" idx="4"/>
          </p:cNvCxnSpPr>
          <p:nvPr/>
        </p:nvCxnSpPr>
        <p:spPr>
          <a:xfrm flipV="1">
            <a:off x="4343400" y="4914900"/>
            <a:ext cx="0" cy="95250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>
            <a:spLocks noChangeArrowheads="1"/>
          </p:cNvSpPr>
          <p:nvPr/>
        </p:nvSpPr>
        <p:spPr bwMode="auto">
          <a:xfrm>
            <a:off x="4343400" y="5573713"/>
            <a:ext cx="3886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C00000"/>
                </a:solidFill>
              </a:rPr>
              <a:t>all info can be found in your manual</a:t>
            </a:r>
          </a:p>
        </p:txBody>
      </p:sp>
      <p:sp>
        <p:nvSpPr>
          <p:cNvPr id="5129" name="Textfeld 14"/>
          <p:cNvSpPr txBox="1">
            <a:spLocks noChangeArrowheads="1"/>
          </p:cNvSpPr>
          <p:nvPr/>
        </p:nvSpPr>
        <p:spPr bwMode="auto">
          <a:xfrm>
            <a:off x="1600200" y="762000"/>
            <a:ext cx="541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en-US" sz="2400" b="1">
                <a:solidFill>
                  <a:srgbClr val="C00000"/>
                </a:solidFill>
              </a:rPr>
              <a:t>The UBSUP SafiSan Toolkit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762000"/>
          </a:xfrm>
        </p:spPr>
        <p:txBody>
          <a:bodyPr/>
          <a:lstStyle/>
          <a:p>
            <a:r>
              <a:rPr lang="en-GB" altLang="en-US" sz="3600" b="1" u="sng" smtClean="0">
                <a:solidFill>
                  <a:schemeClr val="tx2"/>
                </a:solidFill>
                <a:cs typeface="Calibri" panose="020F0502020204030204" pitchFamily="34" charset="0"/>
              </a:rPr>
              <a:t>How</a:t>
            </a:r>
            <a:r>
              <a:rPr lang="en-GB" altLang="en-US" sz="3600" b="1" smtClean="0">
                <a:solidFill>
                  <a:schemeClr val="tx2"/>
                </a:solidFill>
                <a:cs typeface="Calibri" panose="020F0502020204030204" pitchFamily="34" charset="0"/>
              </a:rPr>
              <a:t> is this tool used?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CE76128-63B1-42D2-B944-8035C8D3D47E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4B074A8-C314-4153-BC2D-C884EE8FBC7C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5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feld 10"/>
          <p:cNvSpPr txBox="1">
            <a:spLocks noChangeArrowheads="1"/>
          </p:cNvSpPr>
          <p:nvPr/>
        </p:nvSpPr>
        <p:spPr bwMode="auto">
          <a:xfrm>
            <a:off x="381000" y="990600"/>
            <a:ext cx="81534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800"/>
              </a:spcAft>
              <a:defRPr/>
            </a:pPr>
            <a:r>
              <a:rPr lang="en-GB" sz="2000" dirty="0">
                <a:solidFill>
                  <a:srgbClr val="C00000"/>
                </a:solidFill>
                <a:latin typeface="Arial" charset="0"/>
                <a:cs typeface="Arial" charset="0"/>
              </a:rPr>
              <a:t>The tool consists of 3 parts:</a:t>
            </a:r>
          </a:p>
          <a:p>
            <a:pPr marL="88900" indent="-88900"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rgbClr val="C00000"/>
                </a:solidFill>
                <a:latin typeface="Arial" charset="0"/>
                <a:cs typeface="Arial" charset="0"/>
              </a:rPr>
              <a:t>A template </a:t>
            </a:r>
            <a:r>
              <a:rPr lang="en-GB" sz="2000" b="1" dirty="0">
                <a:solidFill>
                  <a:schemeClr val="tx2"/>
                </a:solidFill>
                <a:latin typeface="Arial" charset="0"/>
                <a:cs typeface="Arial" charset="0"/>
              </a:rPr>
              <a:t>layout plan </a:t>
            </a:r>
            <a:r>
              <a:rPr lang="en-GB" sz="2000" dirty="0">
                <a:solidFill>
                  <a:srgbClr val="C00000"/>
                </a:solidFill>
                <a:latin typeface="Arial" charset="0"/>
                <a:cs typeface="Arial" charset="0"/>
              </a:rPr>
              <a:t>to capture required information</a:t>
            </a:r>
          </a:p>
          <a:p>
            <a:pPr marL="88900" indent="-88900"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rgbClr val="C00000"/>
                </a:solidFill>
                <a:latin typeface="Arial" charset="0"/>
                <a:cs typeface="Arial" charset="0"/>
              </a:rPr>
              <a:t>Templates of </a:t>
            </a:r>
            <a:r>
              <a:rPr lang="en-GB" sz="2000" b="1" dirty="0">
                <a:solidFill>
                  <a:schemeClr val="tx2"/>
                </a:solidFill>
                <a:latin typeface="Arial" charset="0"/>
                <a:cs typeface="Arial" charset="0"/>
              </a:rPr>
              <a:t>tables</a:t>
            </a:r>
            <a:r>
              <a:rPr lang="en-GB" sz="2000" dirty="0">
                <a:solidFill>
                  <a:srgbClr val="C00000"/>
                </a:solidFill>
                <a:latin typeface="Arial" charset="0"/>
                <a:cs typeface="Arial" charset="0"/>
              </a:rPr>
              <a:t> to note required data</a:t>
            </a:r>
          </a:p>
          <a:p>
            <a:pPr marL="88900" indent="-88900" hangingPunct="0"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rgbClr val="C00000"/>
                </a:solidFill>
                <a:latin typeface="Arial" charset="0"/>
                <a:cs typeface="Arial" charset="0"/>
              </a:rPr>
              <a:t>A </a:t>
            </a:r>
            <a:r>
              <a:rPr lang="en-GB" sz="2000" b="1" dirty="0">
                <a:solidFill>
                  <a:schemeClr val="tx2"/>
                </a:solidFill>
                <a:latin typeface="Arial" charset="0"/>
                <a:cs typeface="Arial" charset="0"/>
              </a:rPr>
              <a:t>step-by-step instruction </a:t>
            </a:r>
            <a:r>
              <a:rPr lang="en-GB" sz="2000" dirty="0">
                <a:solidFill>
                  <a:srgbClr val="C00000"/>
                </a:solidFill>
                <a:latin typeface="Arial" charset="0"/>
                <a:cs typeface="Arial" charset="0"/>
              </a:rPr>
              <a:t>which data to be collected, and how</a:t>
            </a:r>
          </a:p>
          <a:p>
            <a:pPr marL="88900" indent="-88900" hangingPunct="0">
              <a:spcAft>
                <a:spcPts val="1800"/>
              </a:spcAft>
              <a:buFont typeface="Arial" pitchFamily="34" charset="0"/>
              <a:buChar char="•"/>
              <a:defRPr/>
            </a:pPr>
            <a:endParaRPr lang="en-GB" sz="2000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pic>
        <p:nvPicPr>
          <p:cNvPr id="6" name="Grafik 5" descr="templa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2004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 descr="icloud-apis-ic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29000"/>
            <a:ext cx="2436813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9" descr="instruction-book-vector-icon-17326997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124200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762000"/>
          </a:xfrm>
        </p:spPr>
        <p:txBody>
          <a:bodyPr/>
          <a:lstStyle/>
          <a:p>
            <a:r>
              <a:rPr lang="en-GB" altLang="en-US" sz="3600" b="1" smtClean="0">
                <a:solidFill>
                  <a:srgbClr val="C00000"/>
                </a:solidFill>
                <a:cs typeface="Calibri" panose="020F0502020204030204" pitchFamily="34" charset="0"/>
              </a:rPr>
              <a:t>Step 1 – Boundaries of DTF site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CE76128-63B1-42D2-B944-8035C8D3D47E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69E930A-BAD0-4BC3-8F02-E279A89900AD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6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228600" y="609600"/>
            <a:ext cx="83058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>
                <a:solidFill>
                  <a:schemeClr val="tx2"/>
                </a:solidFill>
                <a:cs typeface="Times New Roman" panose="02020603050405020304" pitchFamily="18" charset="0"/>
              </a:rPr>
              <a:t>Mark corners (e.g. with metal rods)</a:t>
            </a:r>
            <a:endParaRPr lang="de-DE" altLang="en-US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>
                <a:solidFill>
                  <a:schemeClr val="tx2"/>
                </a:solidFill>
                <a:cs typeface="Times New Roman" panose="02020603050405020304" pitchFamily="18" charset="0"/>
              </a:rPr>
              <a:t>Take preferably GPS coordinates of cornerstones</a:t>
            </a:r>
            <a:endParaRPr lang="de-DE" altLang="en-US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>
                <a:solidFill>
                  <a:schemeClr val="tx2"/>
                </a:solidFill>
                <a:cs typeface="Times New Roman" panose="02020603050405020304" pitchFamily="18" charset="0"/>
              </a:rPr>
              <a:t>Note distances on the layout drawing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>
                <a:solidFill>
                  <a:schemeClr val="tx2"/>
                </a:solidFill>
                <a:cs typeface="Times New Roman" panose="02020603050405020304" pitchFamily="18" charset="0"/>
              </a:rPr>
              <a:t>Ensure sufficient distance (riparian) to water bodies as per NEMA</a:t>
            </a:r>
            <a:endParaRPr lang="de-DE" altLang="en-US">
              <a:solidFill>
                <a:schemeClr val="tx2"/>
              </a:solidFill>
            </a:endParaRPr>
          </a:p>
        </p:txBody>
      </p:sp>
      <p:pic>
        <p:nvPicPr>
          <p:cNvPr id="7174" name="Grafik 4" descr="Step 1_Boundari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147888"/>
            <a:ext cx="3389313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Gerade Verbindung mit Pfeil 10"/>
          <p:cNvCxnSpPr/>
          <p:nvPr/>
        </p:nvCxnSpPr>
        <p:spPr>
          <a:xfrm>
            <a:off x="4724400" y="2819400"/>
            <a:ext cx="609600" cy="685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>
            <a:off x="5257800" y="3733800"/>
            <a:ext cx="1066800" cy="182880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>
            <a:off x="7162800" y="2590800"/>
            <a:ext cx="0" cy="68580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41243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762000"/>
          </a:xfrm>
        </p:spPr>
        <p:txBody>
          <a:bodyPr/>
          <a:lstStyle/>
          <a:p>
            <a:r>
              <a:rPr lang="en-GB" altLang="en-US" sz="3600" b="1" smtClean="0">
                <a:solidFill>
                  <a:srgbClr val="C00000"/>
                </a:solidFill>
                <a:cs typeface="Calibri" panose="020F0502020204030204" pitchFamily="34" charset="0"/>
              </a:rPr>
              <a:t>Step 2 – Raster levelling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CE76128-63B1-42D2-B944-8035C8D3D47E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E6724FF-005B-4901-A0F7-AD78415C0FBF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7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228600" y="547688"/>
            <a:ext cx="8153400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>
                <a:solidFill>
                  <a:schemeClr val="tx2"/>
                </a:solidFill>
              </a:rPr>
              <a:t>Define a fix and suitable benchmark (should also be used during construction, visible from the entire site to avoid transfers)</a:t>
            </a:r>
          </a:p>
          <a:p>
            <a:pPr eaLnBrk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>
                <a:solidFill>
                  <a:schemeClr val="tx2"/>
                </a:solidFill>
              </a:rPr>
              <a:t>Mark location of BM on layout drawing and permanently at site</a:t>
            </a:r>
            <a:endParaRPr lang="de-DE" altLang="en-US">
              <a:solidFill>
                <a:schemeClr val="tx2"/>
              </a:solidFill>
            </a:endParaRPr>
          </a:p>
          <a:p>
            <a:pPr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>
                <a:solidFill>
                  <a:schemeClr val="tx2"/>
                </a:solidFill>
              </a:rPr>
              <a:t>Take levels according to a fix raster with 20-30 points </a:t>
            </a:r>
          </a:p>
          <a:p>
            <a:pPr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>
                <a:solidFill>
                  <a:schemeClr val="tx2"/>
                </a:solidFill>
              </a:rPr>
              <a:t>Note levels with a clear reference to the location</a:t>
            </a:r>
            <a:br>
              <a:rPr lang="en-GB" altLang="en-US">
                <a:solidFill>
                  <a:schemeClr val="tx2"/>
                </a:solidFill>
              </a:rPr>
            </a:br>
            <a:r>
              <a:rPr lang="en-GB" altLang="en-US">
                <a:solidFill>
                  <a:schemeClr val="tx2"/>
                </a:solidFill>
              </a:rPr>
              <a:t>at provided template</a:t>
            </a:r>
          </a:p>
        </p:txBody>
      </p:sp>
      <p:pic>
        <p:nvPicPr>
          <p:cNvPr id="8198" name="Grafik 1" descr="Step 2_Raster levell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0" y="2176463"/>
            <a:ext cx="3363913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Gerade Verbindung mit Pfeil 11"/>
          <p:cNvCxnSpPr/>
          <p:nvPr/>
        </p:nvCxnSpPr>
        <p:spPr>
          <a:xfrm>
            <a:off x="5410200" y="5029200"/>
            <a:ext cx="1828800" cy="990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 flipV="1">
            <a:off x="5334000" y="3886200"/>
            <a:ext cx="1371600" cy="533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1" name="Textfeld 14"/>
          <p:cNvSpPr txBox="1">
            <a:spLocks noChangeArrowheads="1"/>
          </p:cNvSpPr>
          <p:nvPr/>
        </p:nvSpPr>
        <p:spPr bwMode="auto">
          <a:xfrm>
            <a:off x="1752600" y="5410200"/>
            <a:ext cx="3124200" cy="6461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b="1"/>
              <a:t>„Levelling“ is explained in the next session</a:t>
            </a:r>
          </a:p>
        </p:txBody>
      </p:sp>
      <p:graphicFrame>
        <p:nvGraphicFramePr>
          <p:cNvPr id="13" name="Tabelle 12"/>
          <p:cNvGraphicFramePr>
            <a:graphicFrameLocks noGrp="1"/>
          </p:cNvGraphicFramePr>
          <p:nvPr/>
        </p:nvGraphicFramePr>
        <p:xfrm>
          <a:off x="685800" y="3001963"/>
          <a:ext cx="3505200" cy="1951037"/>
        </p:xfrm>
        <a:graphic>
          <a:graphicData uri="http://schemas.openxmlformats.org/drawingml/2006/table">
            <a:tbl>
              <a:tblPr/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3880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600" b="1" dirty="0">
                          <a:latin typeface="Arial"/>
                          <a:ea typeface="Times New Roman"/>
                          <a:cs typeface="Times New Roman"/>
                        </a:rPr>
                        <a:t>Reference Point</a:t>
                      </a:r>
                      <a:endParaRPr lang="de-DE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D4F5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600" b="1" dirty="0">
                          <a:latin typeface="Arial"/>
                          <a:ea typeface="Times New Roman"/>
                          <a:cs typeface="Times New Roman"/>
                        </a:rPr>
                        <a:t>Level (m)</a:t>
                      </a:r>
                      <a:endParaRPr lang="de-DE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D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880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600" dirty="0">
                          <a:latin typeface="Arial"/>
                          <a:ea typeface="Times New Roman"/>
                          <a:cs typeface="Times New Roman"/>
                        </a:rPr>
                        <a:t>B.M.</a:t>
                      </a:r>
                      <a:endParaRPr lang="de-DE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600">
                          <a:latin typeface="Arial"/>
                          <a:ea typeface="Times New Roman"/>
                          <a:cs typeface="Times New Roman"/>
                        </a:rPr>
                        <a:t>0.000</a:t>
                      </a:r>
                      <a:endParaRPr lang="de-DE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880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600" dirty="0" smtClean="0">
                          <a:latin typeface="Arial"/>
                          <a:ea typeface="Times New Roman"/>
                          <a:cs typeface="Times New Roman"/>
                        </a:rPr>
                        <a:t>A1</a:t>
                      </a:r>
                      <a:endParaRPr lang="en-GB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GB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880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600" dirty="0" smtClean="0">
                          <a:latin typeface="Arial"/>
                          <a:ea typeface="Times New Roman"/>
                          <a:cs typeface="Times New Roman"/>
                        </a:rPr>
                        <a:t>A2</a:t>
                      </a:r>
                      <a:endParaRPr lang="en-GB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GB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880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600" dirty="0" smtClean="0">
                          <a:latin typeface="Arial"/>
                          <a:ea typeface="Times New Roman"/>
                          <a:cs typeface="Times New Roman"/>
                        </a:rPr>
                        <a:t>A3</a:t>
                      </a:r>
                      <a:endParaRPr lang="en-GB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GB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880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600" dirty="0" smtClean="0">
                          <a:latin typeface="Arial"/>
                          <a:ea typeface="Times New Roman"/>
                          <a:cs typeface="Times New Roman"/>
                        </a:rPr>
                        <a:t>...</a:t>
                      </a:r>
                      <a:endParaRPr lang="en-GB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GB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3880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600" dirty="0" smtClean="0">
                          <a:latin typeface="Arial"/>
                          <a:ea typeface="Times New Roman"/>
                          <a:cs typeface="Times New Roman"/>
                        </a:rPr>
                        <a:t>...</a:t>
                      </a:r>
                      <a:endParaRPr lang="en-GB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GB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3880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GB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GB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762000"/>
          </a:xfrm>
        </p:spPr>
        <p:txBody>
          <a:bodyPr/>
          <a:lstStyle/>
          <a:p>
            <a:r>
              <a:rPr lang="en-GB" altLang="en-US" sz="3600" b="1" smtClean="0">
                <a:solidFill>
                  <a:srgbClr val="C00000"/>
                </a:solidFill>
                <a:cs typeface="Calibri" panose="020F0502020204030204" pitchFamily="34" charset="0"/>
              </a:rPr>
              <a:t>Step 3 – Arrangement of modules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CE76128-63B1-42D2-B944-8035C8D3D47E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1EFC130-D52C-4882-8E11-E5C5B0F91500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8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228600" y="800100"/>
            <a:ext cx="81534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>
                <a:solidFill>
                  <a:schemeClr val="tx2"/>
                </a:solidFill>
              </a:rPr>
              <a:t>Draw modules: e.g. treatment of FS and UDDT matter on a new layout plan</a:t>
            </a:r>
            <a:endParaRPr lang="de-DE" altLang="en-US">
              <a:solidFill>
                <a:schemeClr val="tx2"/>
              </a:solidFill>
            </a:endParaRPr>
          </a:p>
          <a:p>
            <a:pPr eaLnBrk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>
                <a:solidFill>
                  <a:schemeClr val="tx2"/>
                </a:solidFill>
              </a:rPr>
              <a:t>Consider space for manoeuvring of exhauster trucks</a:t>
            </a:r>
            <a:endParaRPr lang="de-DE" altLang="en-US">
              <a:solidFill>
                <a:schemeClr val="tx2"/>
              </a:solidFill>
            </a:endParaRPr>
          </a:p>
          <a:p>
            <a:pPr eaLnBrk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>
                <a:solidFill>
                  <a:schemeClr val="tx2"/>
                </a:solidFill>
              </a:rPr>
              <a:t>Ensure proper arrangement of pipes and inspection boxes</a:t>
            </a:r>
            <a:endParaRPr lang="de-DE" altLang="en-US">
              <a:solidFill>
                <a:schemeClr val="tx2"/>
              </a:solidFill>
            </a:endParaRPr>
          </a:p>
          <a:p>
            <a:pPr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>
                <a:solidFill>
                  <a:schemeClr val="tx2"/>
                </a:solidFill>
              </a:rPr>
              <a:t>Don´t forget proper arrangement of bypass pipes</a:t>
            </a:r>
          </a:p>
          <a:p>
            <a:pPr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altLang="en-US">
              <a:solidFill>
                <a:schemeClr val="tx2"/>
              </a:solidFill>
            </a:endParaRPr>
          </a:p>
        </p:txBody>
      </p:sp>
      <p:pic>
        <p:nvPicPr>
          <p:cNvPr id="11" name="Grafik 22" descr="Step 3_Arrangement of modules-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713" y="2195513"/>
            <a:ext cx="3146425" cy="398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67000"/>
            <a:ext cx="41243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762000"/>
          </a:xfrm>
        </p:spPr>
        <p:txBody>
          <a:bodyPr/>
          <a:lstStyle/>
          <a:p>
            <a:r>
              <a:rPr lang="en-GB" altLang="en-US" sz="3600" b="1" smtClean="0">
                <a:solidFill>
                  <a:srgbClr val="C00000"/>
                </a:solidFill>
                <a:cs typeface="Calibri" panose="020F0502020204030204" pitchFamily="34" charset="0"/>
              </a:rPr>
              <a:t>Step 4 – Levelling at particular locations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CE76128-63B1-42D2-B944-8035C8D3D47E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3D3D778-8E45-4B31-91B3-47C12B8B5655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9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0245" name="Rectangle 7"/>
          <p:cNvSpPr>
            <a:spLocks noChangeArrowheads="1"/>
          </p:cNvSpPr>
          <p:nvPr/>
        </p:nvSpPr>
        <p:spPr bwMode="auto">
          <a:xfrm>
            <a:off x="228600" y="838200"/>
            <a:ext cx="81534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altLang="en-US">
              <a:solidFill>
                <a:schemeClr val="tx2"/>
              </a:solidFill>
            </a:endParaRPr>
          </a:p>
          <a:p>
            <a:pPr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altLang="en-US">
              <a:solidFill>
                <a:schemeClr val="tx2"/>
              </a:solidFill>
            </a:endParaRPr>
          </a:p>
        </p:txBody>
      </p:sp>
      <p:pic>
        <p:nvPicPr>
          <p:cNvPr id="9" name="Grafik 11" descr="Step 4_Levelling at crucial sit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238375"/>
            <a:ext cx="3306763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28600" y="622300"/>
            <a:ext cx="8153400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>
                <a:solidFill>
                  <a:schemeClr val="tx2"/>
                </a:solidFill>
              </a:rPr>
              <a:t>Take levels at the following  locations</a:t>
            </a:r>
          </a:p>
          <a:p>
            <a:pPr lvl="1" eaLnBrk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>
                <a:solidFill>
                  <a:schemeClr val="tx2"/>
                </a:solidFill>
              </a:rPr>
              <a:t>Level of the final effluent discharge point (flooding level) </a:t>
            </a:r>
          </a:p>
          <a:p>
            <a:pPr lvl="1" eaLnBrk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>
                <a:solidFill>
                  <a:schemeClr val="tx2"/>
                </a:solidFill>
              </a:rPr>
              <a:t>Ground levels where different treatment modules will be located</a:t>
            </a:r>
          </a:p>
          <a:p>
            <a:pPr lvl="1" eaLnBrk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>
                <a:solidFill>
                  <a:schemeClr val="tx2"/>
                </a:solidFill>
              </a:rPr>
              <a:t>Existing ground level where the RB will be located</a:t>
            </a:r>
          </a:p>
          <a:p>
            <a:pPr lvl="1" eaLnBrk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>
                <a:solidFill>
                  <a:schemeClr val="tx2"/>
                </a:solidFill>
              </a:rPr>
              <a:t>Existing ground level at gate</a:t>
            </a:r>
          </a:p>
          <a:p>
            <a:pPr eaLnBrk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>
                <a:solidFill>
                  <a:schemeClr val="tx2"/>
                </a:solidFill>
              </a:rPr>
              <a:t>Note levels in table template with clear reference</a:t>
            </a:r>
          </a:p>
        </p:txBody>
      </p:sp>
      <p:graphicFrame>
        <p:nvGraphicFramePr>
          <p:cNvPr id="12" name="Tabelle 11"/>
          <p:cNvGraphicFramePr>
            <a:graphicFrameLocks noGrp="1"/>
          </p:cNvGraphicFramePr>
          <p:nvPr/>
        </p:nvGraphicFramePr>
        <p:xfrm>
          <a:off x="685800" y="3230563"/>
          <a:ext cx="3505200" cy="1951037"/>
        </p:xfrm>
        <a:graphic>
          <a:graphicData uri="http://schemas.openxmlformats.org/drawingml/2006/table">
            <a:tbl>
              <a:tblPr/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3880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600" b="1" dirty="0">
                          <a:latin typeface="Arial"/>
                          <a:ea typeface="Times New Roman"/>
                          <a:cs typeface="Times New Roman"/>
                        </a:rPr>
                        <a:t>Reference Point</a:t>
                      </a:r>
                      <a:endParaRPr lang="de-DE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D4F5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600" b="1" dirty="0">
                          <a:latin typeface="Arial"/>
                          <a:ea typeface="Times New Roman"/>
                          <a:cs typeface="Times New Roman"/>
                        </a:rPr>
                        <a:t>Level (m)</a:t>
                      </a:r>
                      <a:endParaRPr lang="de-DE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D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880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600" dirty="0">
                          <a:latin typeface="Arial"/>
                          <a:ea typeface="Times New Roman"/>
                          <a:cs typeface="Times New Roman"/>
                        </a:rPr>
                        <a:t>B.M.</a:t>
                      </a:r>
                      <a:endParaRPr lang="de-DE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600" dirty="0">
                          <a:latin typeface="Arial"/>
                          <a:ea typeface="Times New Roman"/>
                          <a:cs typeface="Times New Roman"/>
                        </a:rPr>
                        <a:t>0.000</a:t>
                      </a:r>
                      <a:endParaRPr lang="de-DE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880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600" dirty="0" smtClean="0">
                          <a:latin typeface="Arial"/>
                          <a:ea typeface="Times New Roman"/>
                          <a:cs typeface="Times New Roman"/>
                        </a:rPr>
                        <a:t>Outlet</a:t>
                      </a:r>
                      <a:endParaRPr lang="en-GB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GB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880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600" dirty="0" smtClean="0">
                          <a:latin typeface="Arial"/>
                          <a:ea typeface="Times New Roman"/>
                          <a:cs typeface="Times New Roman"/>
                        </a:rPr>
                        <a:t>VFCW</a:t>
                      </a:r>
                      <a:endParaRPr lang="en-GB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GB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880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600" dirty="0" smtClean="0">
                          <a:latin typeface="Arial"/>
                          <a:ea typeface="Times New Roman"/>
                          <a:cs typeface="Times New Roman"/>
                        </a:rPr>
                        <a:t>CA</a:t>
                      </a:r>
                      <a:endParaRPr lang="en-GB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GB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880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600" dirty="0" smtClean="0">
                          <a:latin typeface="Arial"/>
                          <a:ea typeface="Times New Roman"/>
                          <a:cs typeface="Times New Roman"/>
                        </a:rPr>
                        <a:t>ABR</a:t>
                      </a:r>
                      <a:endParaRPr lang="en-GB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GB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3880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600" dirty="0" smtClean="0">
                          <a:latin typeface="Arial"/>
                          <a:ea typeface="Times New Roman"/>
                          <a:cs typeface="Times New Roman"/>
                        </a:rPr>
                        <a:t>...</a:t>
                      </a:r>
                      <a:endParaRPr lang="en-GB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GB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3880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GB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GB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3" name="Textfeld 14"/>
          <p:cNvSpPr txBox="1">
            <a:spLocks noChangeArrowheads="1"/>
          </p:cNvSpPr>
          <p:nvPr/>
        </p:nvSpPr>
        <p:spPr bwMode="auto">
          <a:xfrm>
            <a:off x="1752600" y="5410200"/>
            <a:ext cx="3124200" cy="6461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b="1"/>
              <a:t>Required to check whether pumping required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7625</TotalTime>
  <Words>625</Words>
  <Application>Microsoft Office PowerPoint</Application>
  <PresentationFormat>On-screen Show (4:3)</PresentationFormat>
  <Paragraphs>135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Upscaling  Basic Sanitation for the Urban Poor (UBSUP) </vt:lpstr>
      <vt:lpstr>PowerPoint Presentation</vt:lpstr>
      <vt:lpstr>Content</vt:lpstr>
      <vt:lpstr>What is the context of this session?</vt:lpstr>
      <vt:lpstr>How is this tool used?</vt:lpstr>
      <vt:lpstr>Step 1 – Boundaries of DTF site</vt:lpstr>
      <vt:lpstr>Step 2 – Raster levelling</vt:lpstr>
      <vt:lpstr>Step 3 – Arrangement of modules</vt:lpstr>
      <vt:lpstr>Step 4 – Levelling at particular locations</vt:lpstr>
      <vt:lpstr>Step 5 – Measurement of distances</vt:lpstr>
      <vt:lpstr>Step 6 – Determination of soil conditions</vt:lpstr>
      <vt:lpstr>May I try it with my colleagues?</vt:lpstr>
      <vt:lpstr>Do you have any questions, remarks or suggestions?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Services Trust Fund</dc:title>
  <dc:creator>Maria.Notley</dc:creator>
  <cp:lastModifiedBy>Bernard Njenga</cp:lastModifiedBy>
  <cp:revision>645</cp:revision>
  <cp:lastPrinted>2012-07-20T13:18:10Z</cp:lastPrinted>
  <dcterms:created xsi:type="dcterms:W3CDTF">2011-07-26T11:49:09Z</dcterms:created>
  <dcterms:modified xsi:type="dcterms:W3CDTF">2017-08-19T01:07:35Z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1204054</vt:lpwstr>
  </property>
  <property fmtid="{D5CDD505-2E9C-101B-9397-08002B2CF9AE}" name="NXPowerLiteSettings" pid="3">
    <vt:lpwstr>C4000400038000</vt:lpwstr>
  </property>
  <property fmtid="{D5CDD505-2E9C-101B-9397-08002B2CF9AE}" name="NXPowerLiteVersion" pid="4">
    <vt:lpwstr>D7.1.10</vt:lpwstr>
  </property>
  <property fmtid="{D5CDD505-2E9C-101B-9397-08002B2CF9AE}" name="NXTAG2" pid="5">
    <vt:lpwstr>000800d8210000000000010271a00207f4000400038000</vt:lpwstr>
  </property>
</Properties>
</file>